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1"/>
  </p:notesMasterIdLst>
  <p:sldIdLst>
    <p:sldId id="256" r:id="rId2"/>
    <p:sldId id="281" r:id="rId3"/>
    <p:sldId id="285" r:id="rId4"/>
    <p:sldId id="297" r:id="rId5"/>
    <p:sldId id="286" r:id="rId6"/>
    <p:sldId id="287" r:id="rId7"/>
    <p:sldId id="288" r:id="rId8"/>
    <p:sldId id="260" r:id="rId9"/>
    <p:sldId id="298" r:id="rId10"/>
    <p:sldId id="289" r:id="rId11"/>
    <p:sldId id="290" r:id="rId12"/>
    <p:sldId id="291" r:id="rId13"/>
    <p:sldId id="296" r:id="rId14"/>
    <p:sldId id="292" r:id="rId15"/>
    <p:sldId id="293" r:id="rId16"/>
    <p:sldId id="294" r:id="rId17"/>
    <p:sldId id="295" r:id="rId18"/>
    <p:sldId id="267" r:id="rId19"/>
    <p:sldId id="268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2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2CACA4AC-FF65-43C3-84E3-720F4BDB875B}" type="datetimeFigureOut">
              <a:rPr lang="en-GB"/>
              <a:pPr>
                <a:defRPr/>
              </a:pPr>
              <a:t>17/02/2011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FBA31027-38F2-4586-B278-2A15370EFD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35A50B-3940-4E52-95DF-7078E7CB8D59}" type="slidenum">
              <a:rPr lang="en-GB">
                <a:latin typeface="Times New Roman" pitchFamily="18" charset="0"/>
                <a:cs typeface="Arial" charset="0"/>
              </a:rPr>
              <a:pPr/>
              <a:t>1</a:t>
            </a:fld>
            <a:endParaRPr lang="en-GB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D85E7E6-12F8-40EF-BAFB-9B3779658B79}" type="slidenum">
              <a:rPr lang="en-GB" sz="1200"/>
              <a:pPr algn="r"/>
              <a:t>2</a:t>
            </a:fld>
            <a:endParaRPr lang="en-GB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905BFD-1690-49EB-8FC1-A9EF0724E9BD}" type="slidenum">
              <a:rPr lang="en-GB">
                <a:latin typeface="Times New Roman" pitchFamily="18" charset="0"/>
                <a:cs typeface="Arial" charset="0"/>
              </a:rPr>
              <a:pPr/>
              <a:t>8</a:t>
            </a:fld>
            <a:endParaRPr lang="en-GB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A31027-38F2-4586-B278-2A15370EFD64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9A6812-B5A1-464B-89CC-45EF4CF8CDF5}" type="slidenum">
              <a:rPr lang="en-GB">
                <a:latin typeface="Times New Roman" pitchFamily="18" charset="0"/>
                <a:cs typeface="Arial" charset="0"/>
              </a:rPr>
              <a:pPr/>
              <a:t>18</a:t>
            </a:fld>
            <a:endParaRPr lang="en-GB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CF4C4B-1796-4F48-90E5-4CC925ADD204}" type="slidenum">
              <a:rPr lang="en-GB">
                <a:latin typeface="Times New Roman" pitchFamily="18" charset="0"/>
                <a:cs typeface="Arial" charset="0"/>
              </a:rPr>
              <a:pPr/>
              <a:t>19</a:t>
            </a:fld>
            <a:endParaRPr lang="en-GB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GB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 dirty="0" smtClean="0"/>
              <a:t>Click to edit Master subtitle style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90737D6-C0D0-4BB2-A478-7457B40EABA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GB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GB" dirty="0" smtClean="0"/>
              <a:t>Click to edit Master text styles</a:t>
            </a:r>
          </a:p>
          <a:p>
            <a:pPr lvl="1" eaLnBrk="1" latinLnBrk="0" hangingPunct="1"/>
            <a:r>
              <a:rPr lang="en-GB" dirty="0" smtClean="0"/>
              <a:t>Second level</a:t>
            </a:r>
          </a:p>
          <a:p>
            <a:pPr lvl="2" eaLnBrk="1" latinLnBrk="0" hangingPunct="1"/>
            <a:r>
              <a:rPr lang="en-GB" dirty="0" smtClean="0"/>
              <a:t>Third level</a:t>
            </a:r>
          </a:p>
          <a:p>
            <a:pPr lvl="3" eaLnBrk="1" latinLnBrk="0" hangingPunct="1"/>
            <a:r>
              <a:rPr lang="en-GB" dirty="0" smtClean="0"/>
              <a:t>Fourth level</a:t>
            </a:r>
          </a:p>
          <a:p>
            <a:pPr lvl="4" eaLnBrk="1" latinLnBrk="0" hangingPunct="1"/>
            <a:r>
              <a:rPr lang="en-GB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DBB2C-1B7B-4489-BC5A-6B3C8D54A23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ABABB65-F37A-4190-BF3F-63B6CED6986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pPr>
              <a:defRPr/>
            </a:pPr>
            <a:fld id="{4E93DB43-F909-4B55-9B95-30D11A76E7F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pPr>
              <a:defRPr/>
            </a:pPr>
            <a:fld id="{B25A8B65-26B6-4645-BC0D-381CE699C36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BADD82-7068-4D5F-B074-D31E7F2D78B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8E9D2-ABD3-4F47-B7BD-BCF663E9003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03CD1E-29F4-4F96-AE0E-9D15247AAB3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GB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4CC797B-6A03-446F-A829-92DD2104053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D37F6C-F100-409E-815D-7680F46FBF2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6D23E-A7AD-4C36-9F81-8F34652F4B2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</a:lstStyle>
          <a:p>
            <a:pPr>
              <a:defRPr/>
            </a:pPr>
            <a:fld id="{10AD354C-578A-4DAA-BE92-26952B50896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GB" smtClean="0"/>
              <a:t>Click to edit Master text styles</a:t>
            </a:r>
          </a:p>
          <a:p>
            <a:pPr lvl="1" eaLnBrk="1" latinLnBrk="0" hangingPunct="1"/>
            <a:r>
              <a:rPr kumimoji="0" lang="en-GB" smtClean="0"/>
              <a:t>Second level</a:t>
            </a:r>
          </a:p>
          <a:p>
            <a:pPr lvl="2" eaLnBrk="1" latinLnBrk="0" hangingPunct="1"/>
            <a:r>
              <a:rPr kumimoji="0" lang="en-GB" smtClean="0"/>
              <a:t>Third level</a:t>
            </a:r>
          </a:p>
          <a:p>
            <a:pPr lvl="3" eaLnBrk="1" latinLnBrk="0" hangingPunct="1"/>
            <a:r>
              <a:rPr kumimoji="0" lang="en-GB" smtClean="0"/>
              <a:t>Fourth level</a:t>
            </a:r>
          </a:p>
          <a:p>
            <a:pPr lvl="4" eaLnBrk="1" latinLnBrk="0" hangingPunct="1"/>
            <a:r>
              <a:rPr kumimoji="0" lang="en-GB" smtClean="0"/>
              <a:t>Fifth level</a:t>
            </a:r>
            <a:endParaRPr kumimoji="0" lang="en-US"/>
          </a:p>
        </p:txBody>
      </p:sp>
      <p:pic>
        <p:nvPicPr>
          <p:cNvPr id="8" name="Picture 7" descr="GEN_logo_colour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56325" y="6172200"/>
            <a:ext cx="28257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energynayland.org.uk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Green Energy Nayland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Public meeting – </a:t>
            </a:r>
            <a:r>
              <a:rPr lang="en-GB" smtClean="0">
                <a:latin typeface="Arial" charset="0"/>
                <a:cs typeface="Arial" charset="0"/>
              </a:rPr>
              <a:t>February </a:t>
            </a:r>
            <a:r>
              <a:rPr lang="en-GB" smtClean="0">
                <a:latin typeface="Arial" charset="0"/>
                <a:cs typeface="Arial" charset="0"/>
              </a:rPr>
              <a:t>17</a:t>
            </a:r>
            <a:r>
              <a:rPr lang="en-GB" baseline="30000" smtClean="0">
                <a:latin typeface="Arial" charset="0"/>
                <a:cs typeface="Arial" charset="0"/>
              </a:rPr>
              <a:t>th</a:t>
            </a:r>
            <a:r>
              <a:rPr lang="en-GB" smtClean="0">
                <a:latin typeface="Arial" charset="0"/>
                <a:cs typeface="Arial" charset="0"/>
              </a:rPr>
              <a:t> </a:t>
            </a:r>
            <a:r>
              <a:rPr lang="en-GB" dirty="0" smtClean="0">
                <a:latin typeface="Arial" charset="0"/>
                <a:cs typeface="Arial" charset="0"/>
              </a:rPr>
              <a:t>2011</a:t>
            </a:r>
          </a:p>
        </p:txBody>
      </p:sp>
      <p:pic>
        <p:nvPicPr>
          <p:cNvPr id="14339" name="Picture 5" descr="GreenSuffolk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00806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nayland-logo-BW_croppe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8640"/>
            <a:ext cx="22479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uffolkFoundation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6165304"/>
            <a:ext cx="1660798" cy="571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are we doing this?</a:t>
            </a:r>
          </a:p>
          <a:p>
            <a:r>
              <a:rPr lang="en-GB" dirty="0" smtClean="0"/>
              <a:t>What is Green Energy Nayland?</a:t>
            </a:r>
          </a:p>
          <a:p>
            <a:r>
              <a:rPr lang="en-GB" dirty="0" smtClean="0"/>
              <a:t>The opportunity for investors</a:t>
            </a:r>
          </a:p>
          <a:p>
            <a:r>
              <a:rPr lang="en-GB" dirty="0" smtClean="0"/>
              <a:t>Questions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Fossil fuel dependency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Nayland mirrors the pattern seen in most rich countries</a:t>
            </a:r>
          </a:p>
          <a:p>
            <a:pPr lvl="1"/>
            <a:r>
              <a:rPr lang="en-GB" dirty="0" smtClean="0"/>
              <a:t>High energy consumption</a:t>
            </a:r>
          </a:p>
          <a:p>
            <a:pPr lvl="1"/>
            <a:r>
              <a:rPr lang="en-GB" dirty="0" smtClean="0"/>
              <a:t>Economy linked to growing consumption</a:t>
            </a:r>
          </a:p>
          <a:p>
            <a:pPr lvl="1"/>
            <a:r>
              <a:rPr lang="en-GB" dirty="0" smtClean="0"/>
              <a:t>High dependency on fossil fuels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Seem to be hitting limits	</a:t>
            </a:r>
            <a:endParaRPr lang="en-GB" dirty="0"/>
          </a:p>
        </p:txBody>
      </p:sp>
      <p:pic>
        <p:nvPicPr>
          <p:cNvPr id="8" name="Picture 7" descr="peak-oil-and-energy-crisis_1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628800"/>
            <a:ext cx="6552728" cy="428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eak-oil-and-energy-crisis_138_fad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628800"/>
            <a:ext cx="6552728" cy="42844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Limited supply raises the price</a:t>
            </a:r>
          </a:p>
          <a:p>
            <a:pPr lvl="1"/>
            <a:r>
              <a:rPr lang="en-GB" dirty="0" err="1" smtClean="0"/>
              <a:t>eg</a:t>
            </a:r>
            <a:r>
              <a:rPr lang="en-GB" dirty="0" smtClean="0"/>
              <a:t>. price spike in oil this winter</a:t>
            </a:r>
          </a:p>
          <a:p>
            <a:pPr lvl="1"/>
            <a:r>
              <a:rPr lang="en-GB" dirty="0" smtClean="0"/>
              <a:t>long term prediction of higher prices for all energy</a:t>
            </a:r>
          </a:p>
          <a:p>
            <a:r>
              <a:rPr lang="en-GB" dirty="0" smtClean="0"/>
              <a:t>Limited capacity of atmosphere to absorb CO</a:t>
            </a:r>
            <a:r>
              <a:rPr lang="en-GB" baseline="-25000" dirty="0" smtClean="0"/>
              <a:t>2</a:t>
            </a:r>
          </a:p>
          <a:p>
            <a:r>
              <a:rPr lang="en-GB" dirty="0" smtClean="0"/>
              <a:t>Limits to domestic production</a:t>
            </a:r>
          </a:p>
          <a:p>
            <a:pPr lvl="1"/>
            <a:r>
              <a:rPr lang="en-GB" dirty="0" smtClean="0"/>
              <a:t>energy security risk through reliance on overseas supply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Seem to be hitting limits	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Most electricity still comes from fossil fuels </a:t>
            </a:r>
            <a:endParaRPr lang="en-GB" dirty="0"/>
          </a:p>
        </p:txBody>
      </p:sp>
      <p:pic>
        <p:nvPicPr>
          <p:cNvPr id="6" name="Content Placeholder 5" descr="powerstati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4677" y="1700808"/>
            <a:ext cx="7130792" cy="4464496"/>
          </a:xfrm>
        </p:spPr>
      </p:pic>
      <p:sp>
        <p:nvSpPr>
          <p:cNvPr id="7" name="TextBox 6"/>
          <p:cNvSpPr txBox="1"/>
          <p:nvPr/>
        </p:nvSpPr>
        <p:spPr>
          <a:xfrm>
            <a:off x="1835696" y="4221088"/>
            <a:ext cx="518457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 smtClean="0"/>
              <a:t>74%</a:t>
            </a:r>
          </a:p>
          <a:p>
            <a:pPr algn="ctr"/>
            <a:r>
              <a:rPr lang="en-GB" sz="2800" dirty="0" smtClean="0"/>
              <a:t>Only 5% from renewable sources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newables_fad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556792"/>
            <a:ext cx="6702572" cy="4464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Policy response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15% of all energy to come from renewable sources by 2020</a:t>
            </a:r>
          </a:p>
          <a:p>
            <a:r>
              <a:rPr lang="en-GB" dirty="0" smtClean="0"/>
              <a:t>Financial incentives put in place</a:t>
            </a:r>
          </a:p>
          <a:p>
            <a:pPr lvl="2"/>
            <a:r>
              <a:rPr lang="en-GB" dirty="0" smtClean="0"/>
              <a:t>Feed in Tariff</a:t>
            </a:r>
          </a:p>
          <a:p>
            <a:pPr lvl="2"/>
            <a:r>
              <a:rPr lang="en-GB" dirty="0" smtClean="0"/>
              <a:t>Renewable Heat Incentive</a:t>
            </a:r>
          </a:p>
          <a:p>
            <a:pPr lvl="2"/>
            <a:r>
              <a:rPr lang="en-GB" dirty="0" smtClean="0"/>
              <a:t>Insulation funding</a:t>
            </a:r>
          </a:p>
          <a:p>
            <a:pPr lvl="2"/>
            <a:r>
              <a:rPr lang="en-GB" dirty="0" smtClean="0"/>
              <a:t>VAT reduction for renewable energy systems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3200" dirty="0" smtClean="0">
                <a:latin typeface="Arial" charset="0"/>
                <a:cs typeface="Arial" charset="0"/>
              </a:rPr>
              <a:t>Why a community scale project is important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Community schemes are a key part of the Government’s strategy to achieve its targets for energy production</a:t>
            </a:r>
          </a:p>
          <a:p>
            <a:r>
              <a:rPr lang="en-GB" dirty="0" smtClean="0"/>
              <a:t>Increased efficiency of local model of energy production:</a:t>
            </a:r>
          </a:p>
          <a:p>
            <a:pPr lvl="1"/>
            <a:r>
              <a:rPr lang="en-GB" dirty="0" smtClean="0"/>
              <a:t>many small generators close to demand are better than 1 central one</a:t>
            </a:r>
          </a:p>
          <a:p>
            <a:pPr lvl="1"/>
            <a:r>
              <a:rPr lang="en-GB" dirty="0" smtClean="0"/>
              <a:t>no transmission losses/costs</a:t>
            </a:r>
          </a:p>
          <a:p>
            <a:pPr lvl="1"/>
            <a:r>
              <a:rPr lang="en-GB" dirty="0" smtClean="0"/>
              <a:t>no new pylons</a:t>
            </a:r>
          </a:p>
          <a:p>
            <a:r>
              <a:rPr lang="en-GB" dirty="0" smtClean="0"/>
              <a:t>Direct benefits to the LOCAL community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will GEN work?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will GEN work?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Industrial &amp; Provident Society</a:t>
            </a:r>
          </a:p>
          <a:p>
            <a:r>
              <a:rPr lang="en-GB" dirty="0" smtClean="0"/>
              <a:t>For “community benefit”</a:t>
            </a:r>
          </a:p>
          <a:p>
            <a:r>
              <a:rPr lang="en-GB" dirty="0" smtClean="0"/>
              <a:t>Owned by members</a:t>
            </a:r>
          </a:p>
          <a:p>
            <a:r>
              <a:rPr lang="en-GB" dirty="0" smtClean="0"/>
              <a:t>One member one vote</a:t>
            </a:r>
          </a:p>
          <a:p>
            <a:r>
              <a:rPr lang="en-GB" dirty="0" smtClean="0"/>
              <a:t>Rules approved by FSA</a:t>
            </a:r>
          </a:p>
          <a:p>
            <a:r>
              <a:rPr lang="en-GB" dirty="0" smtClean="0"/>
              <a:t>Assets can’t be sold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Different to a Ltd company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Shares cannot be sold</a:t>
            </a:r>
          </a:p>
          <a:p>
            <a:pPr lvl="1"/>
            <a:r>
              <a:rPr lang="en-GB" dirty="0" smtClean="0"/>
              <a:t>But may be able to be withdrawn</a:t>
            </a:r>
          </a:p>
          <a:p>
            <a:r>
              <a:rPr lang="en-GB" dirty="0" smtClean="0"/>
              <a:t>Pays interest gross</a:t>
            </a:r>
          </a:p>
          <a:p>
            <a:r>
              <a:rPr lang="en-GB" dirty="0" smtClean="0"/>
              <a:t>Needs to show a community benefit</a:t>
            </a:r>
          </a:p>
          <a:p>
            <a:r>
              <a:rPr lang="en-GB" dirty="0" smtClean="0"/>
              <a:t>Cannot freely dispose of its assets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10kWp array on school roof</a:t>
            </a:r>
          </a:p>
          <a:p>
            <a:pPr lvl="1"/>
            <a:r>
              <a:rPr lang="en-GB" dirty="0" smtClean="0"/>
              <a:t>Roof faces south</a:t>
            </a:r>
          </a:p>
          <a:p>
            <a:pPr lvl="1"/>
            <a:r>
              <a:rPr lang="en-GB" dirty="0" smtClean="0"/>
              <a:t>Perfectly pitched slope</a:t>
            </a:r>
          </a:p>
          <a:p>
            <a:r>
              <a:rPr lang="en-GB" dirty="0" smtClean="0"/>
              <a:t>GEN will pay for and own the panels</a:t>
            </a:r>
          </a:p>
          <a:p>
            <a:r>
              <a:rPr lang="en-GB" dirty="0" smtClean="0"/>
              <a:t>GEN will collect the revenue for 25 years</a:t>
            </a:r>
          </a:p>
          <a:p>
            <a:pPr lvl="1"/>
            <a:r>
              <a:rPr lang="en-GB" dirty="0" smtClean="0"/>
              <a:t>Revenue will come from the legally controlled Feed In Tariff</a:t>
            </a:r>
          </a:p>
          <a:p>
            <a:r>
              <a:rPr lang="en-GB" dirty="0" smtClean="0"/>
              <a:t>School will insure against physical risks</a:t>
            </a:r>
          </a:p>
          <a:p>
            <a:r>
              <a:rPr lang="en-GB" dirty="0" smtClean="0"/>
              <a:t>School gets discount electricity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investment opportunity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Project forecast to cost £32,000</a:t>
            </a:r>
          </a:p>
          <a:p>
            <a:r>
              <a:rPr lang="en-GB" dirty="0" smtClean="0"/>
              <a:t>We need to raise this from members</a:t>
            </a:r>
          </a:p>
          <a:p>
            <a:r>
              <a:rPr lang="en-GB" dirty="0" smtClean="0"/>
              <a:t>Minimum investment £250</a:t>
            </a:r>
          </a:p>
          <a:p>
            <a:r>
              <a:rPr lang="en-GB" dirty="0" smtClean="0"/>
              <a:t>Maximum £20,000</a:t>
            </a:r>
          </a:p>
          <a:p>
            <a:r>
              <a:rPr lang="en-GB" dirty="0" smtClean="0"/>
              <a:t>Share offer open from now until March 4</a:t>
            </a:r>
            <a:r>
              <a:rPr lang="en-GB" baseline="30000" dirty="0" smtClean="0"/>
              <a:t>th</a:t>
            </a:r>
            <a:endParaRPr lang="en-GB" dirty="0" smtClean="0"/>
          </a:p>
          <a:p>
            <a:r>
              <a:rPr lang="en-GB" dirty="0" smtClean="0"/>
              <a:t>Aim to offer an attractive financial return to members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Attractive financial return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1</a:t>
            </a:r>
            <a:r>
              <a:rPr lang="en-GB" sz="2800" baseline="30000" dirty="0" smtClean="0"/>
              <a:t>st</a:t>
            </a:r>
            <a:r>
              <a:rPr lang="en-GB" sz="2800" dirty="0" smtClean="0"/>
              <a:t> year surplus est. £2700</a:t>
            </a:r>
          </a:p>
          <a:p>
            <a:pPr lvl="1"/>
            <a:r>
              <a:rPr lang="en-GB" sz="2400" dirty="0" smtClean="0"/>
              <a:t>Before provision for withdrawals</a:t>
            </a:r>
          </a:p>
          <a:p>
            <a:r>
              <a:rPr lang="en-GB" sz="2800" dirty="0" smtClean="0"/>
              <a:t>Feed in Tariff rises with RPI for 25 years</a:t>
            </a:r>
          </a:p>
          <a:p>
            <a:r>
              <a:rPr lang="en-GB" sz="2800" dirty="0" smtClean="0"/>
              <a:t>Annual surplus will be used to pay interest</a:t>
            </a:r>
          </a:p>
          <a:p>
            <a:r>
              <a:rPr lang="en-GB" sz="2800" dirty="0" smtClean="0"/>
              <a:t>Initial interest rate approx 4% </a:t>
            </a:r>
          </a:p>
          <a:p>
            <a:pPr lvl="1"/>
            <a:r>
              <a:rPr lang="en-GB" sz="2400" dirty="0" smtClean="0"/>
              <a:t>Not guaranteed</a:t>
            </a:r>
          </a:p>
          <a:p>
            <a:r>
              <a:rPr lang="en-GB" sz="2800" dirty="0" smtClean="0"/>
              <a:t>Lifetime return approx 8% pa</a:t>
            </a:r>
          </a:p>
          <a:p>
            <a:r>
              <a:rPr lang="en-GB" sz="2800" dirty="0" smtClean="0"/>
              <a:t>Aim to qualify for EIS relief</a:t>
            </a:r>
          </a:p>
          <a:p>
            <a:pPr lvl="1"/>
            <a:r>
              <a:rPr lang="en-GB" sz="2200" dirty="0" smtClean="0"/>
              <a:t>20% cash back from HMRC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Withdrawals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transfers of shares</a:t>
            </a:r>
          </a:p>
          <a:p>
            <a:r>
              <a:rPr lang="en-GB" dirty="0" smtClean="0"/>
              <a:t>Withdrawals after 3 years</a:t>
            </a:r>
          </a:p>
          <a:p>
            <a:r>
              <a:rPr lang="en-GB" dirty="0" smtClean="0"/>
              <a:t>Directors will retain enough of the surplus to fund withdrawals</a:t>
            </a:r>
          </a:p>
          <a:p>
            <a:r>
              <a:rPr lang="en-GB" dirty="0" smtClean="0"/>
              <a:t>Withdrawals increase the interest for remaining shareholders</a:t>
            </a:r>
          </a:p>
          <a:p>
            <a:r>
              <a:rPr lang="en-GB" dirty="0" smtClean="0"/>
              <a:t>Income will rise over time with RPI</a:t>
            </a:r>
          </a:p>
          <a:p>
            <a:r>
              <a:rPr lang="en-GB" dirty="0" smtClean="0"/>
              <a:t>Longer term shareholders will get a better return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Sharing the benefits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Investors</a:t>
            </a:r>
          </a:p>
          <a:p>
            <a:pPr lvl="1"/>
            <a:r>
              <a:rPr lang="en-GB" sz="2400" dirty="0" smtClean="0"/>
              <a:t>Lower return than a commercial funder would seek</a:t>
            </a:r>
          </a:p>
          <a:p>
            <a:pPr lvl="1"/>
            <a:r>
              <a:rPr lang="en-GB" sz="2400" dirty="0" smtClean="0"/>
              <a:t>But better than in a bank/building society</a:t>
            </a:r>
          </a:p>
          <a:p>
            <a:pPr lvl="1"/>
            <a:r>
              <a:rPr lang="en-GB" sz="2400" dirty="0" smtClean="0"/>
              <a:t>Emotional content to the investment</a:t>
            </a:r>
          </a:p>
          <a:p>
            <a:r>
              <a:rPr lang="en-GB" sz="2800" dirty="0" smtClean="0"/>
              <a:t>School</a:t>
            </a:r>
          </a:p>
          <a:p>
            <a:pPr lvl="1"/>
            <a:r>
              <a:rPr lang="en-GB" sz="2400" dirty="0" smtClean="0"/>
              <a:t>Cheap electricity</a:t>
            </a:r>
          </a:p>
          <a:p>
            <a:pPr lvl="1"/>
            <a:r>
              <a:rPr lang="en-GB" sz="2400" dirty="0" smtClean="0"/>
              <a:t>Educational resource</a:t>
            </a:r>
          </a:p>
          <a:p>
            <a:pPr lvl="1"/>
            <a:r>
              <a:rPr lang="en-GB" sz="2400" dirty="0" smtClean="0"/>
              <a:t>Free system after 25 years</a:t>
            </a:r>
          </a:p>
          <a:p>
            <a:r>
              <a:rPr lang="en-GB" sz="3000" dirty="0" smtClean="0"/>
              <a:t>Community</a:t>
            </a:r>
          </a:p>
          <a:p>
            <a:pPr lvl="1"/>
            <a:r>
              <a:rPr lang="en-GB" sz="2400" dirty="0" smtClean="0"/>
              <a:t>Energy security</a:t>
            </a:r>
          </a:p>
          <a:p>
            <a:pPr lvl="1"/>
            <a:r>
              <a:rPr lang="en-GB" sz="2400" dirty="0" smtClean="0"/>
              <a:t>Environment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School project could double in size</a:t>
            </a:r>
          </a:p>
          <a:p>
            <a:pPr lvl="1"/>
            <a:r>
              <a:rPr lang="en-GB" dirty="0" smtClean="0"/>
              <a:t>If this offer is </a:t>
            </a:r>
            <a:r>
              <a:rPr lang="en-GB" dirty="0" err="1" smtClean="0"/>
              <a:t>oversusbscribed</a:t>
            </a:r>
            <a:endParaRPr lang="en-GB" dirty="0" smtClean="0"/>
          </a:p>
          <a:p>
            <a:r>
              <a:rPr lang="en-GB" dirty="0" smtClean="0"/>
              <a:t>Other public buildings</a:t>
            </a:r>
          </a:p>
          <a:p>
            <a:pPr lvl="1"/>
            <a:r>
              <a:rPr lang="en-GB" dirty="0" smtClean="0"/>
              <a:t>Village hall, fire station etc</a:t>
            </a:r>
          </a:p>
          <a:p>
            <a:r>
              <a:rPr lang="en-GB" dirty="0" smtClean="0"/>
              <a:t>Commitment to consult members before investing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Actions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Download prospectus at…..</a:t>
            </a:r>
          </a:p>
          <a:p>
            <a:pPr lvl="1" eaLnBrk="1" hangingPunct="1">
              <a:buNone/>
            </a:pPr>
            <a:r>
              <a:rPr lang="en-GB" dirty="0" smtClean="0">
                <a:latin typeface="Arial" charset="0"/>
                <a:cs typeface="Arial" charset="0"/>
                <a:hlinkClick r:id="rId3"/>
              </a:rPr>
              <a:t>www.greenenergynayland.org.uk</a:t>
            </a:r>
            <a:r>
              <a:rPr lang="en-GB" dirty="0" smtClean="0">
                <a:latin typeface="Arial" charset="0"/>
                <a:cs typeface="Arial" charset="0"/>
              </a:rPr>
              <a:t>	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Send off application and cheque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Application closure is 4</a:t>
            </a:r>
            <a:r>
              <a:rPr lang="en-GB" baseline="30000" dirty="0" smtClean="0">
                <a:latin typeface="Arial" charset="0"/>
                <a:cs typeface="Arial" charset="0"/>
              </a:rPr>
              <a:t>th</a:t>
            </a:r>
            <a:r>
              <a:rPr lang="en-GB" dirty="0" smtClean="0">
                <a:latin typeface="Arial" charset="0"/>
                <a:cs typeface="Arial" charset="0"/>
              </a:rPr>
              <a:t> March, 2011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Install system on school before the long sunny summer of 2011</a:t>
            </a:r>
          </a:p>
          <a:p>
            <a:pPr eaLnBrk="1" hangingPunct="1"/>
            <a:endParaRPr lang="en-GB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971</TotalTime>
  <Words>553</Words>
  <Application>Microsoft Office PowerPoint</Application>
  <PresentationFormat>On-screen Show (4:3)</PresentationFormat>
  <Paragraphs>128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Foundry</vt:lpstr>
      <vt:lpstr>Green Energy Nayland</vt:lpstr>
      <vt:lpstr>Agenda</vt:lpstr>
      <vt:lpstr>Fossil fuel dependency</vt:lpstr>
      <vt:lpstr>Seem to be hitting limits </vt:lpstr>
      <vt:lpstr>Seem to be hitting limits </vt:lpstr>
      <vt:lpstr>Most electricity still comes from fossil fuels </vt:lpstr>
      <vt:lpstr>Policy response</vt:lpstr>
      <vt:lpstr>Why a community scale project is important</vt:lpstr>
      <vt:lpstr>How will GEN work?</vt:lpstr>
      <vt:lpstr>How will GEN work?</vt:lpstr>
      <vt:lpstr>Different to a Ltd company</vt:lpstr>
      <vt:lpstr>The project</vt:lpstr>
      <vt:lpstr>The investment opportunity</vt:lpstr>
      <vt:lpstr>Attractive financial return </vt:lpstr>
      <vt:lpstr>Withdrawals</vt:lpstr>
      <vt:lpstr>Sharing the benefits</vt:lpstr>
      <vt:lpstr>Further projects</vt:lpstr>
      <vt:lpstr>Actions</vt:lpstr>
      <vt:lpstr>Questions?</vt:lpstr>
    </vt:vector>
  </TitlesOfParts>
  <Company>Linklaters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Energy Nayland</dc:title>
  <dc:creator>GaryFrieder</dc:creator>
  <cp:lastModifiedBy>Wig_2</cp:lastModifiedBy>
  <cp:revision>83</cp:revision>
  <dcterms:created xsi:type="dcterms:W3CDTF">2011-02-13T11:06:33Z</dcterms:created>
  <dcterms:modified xsi:type="dcterms:W3CDTF">2011-02-17T19:36:28Z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">
    <vt:lpwstr>R.4</vt:lpwstr>
  </property>
</Properties>
</file>